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Fira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AC46AE-82F7-4C35-8808-285778489EBC}">
  <a:tblStyle styleId="{44AC46AE-82F7-4C35-8808-285778489EB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FiraSans-bold.fntdata"/><Relationship Id="rId10" Type="http://schemas.openxmlformats.org/officeDocument/2006/relationships/slide" Target="slides/slide5.xml"/><Relationship Id="rId21" Type="http://schemas.openxmlformats.org/officeDocument/2006/relationships/font" Target="fonts/FiraSans-regular.fntdata"/><Relationship Id="rId13" Type="http://schemas.openxmlformats.org/officeDocument/2006/relationships/slide" Target="slides/slide8.xml"/><Relationship Id="rId24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23" Type="http://schemas.openxmlformats.org/officeDocument/2006/relationships/font" Target="fonts/Fira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f5519fd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27f5519fd1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hyperlink" Target="https://qgis.org/en/site/getinvolved/certification.html" TargetMode="External"/><Relationship Id="rId6" Type="http://schemas.openxmlformats.org/officeDocument/2006/relationships/hyperlink" Target="https://changelog.qgis.org/en/qgis/certifyingorganisation/list/" TargetMode="External"/><Relationship Id="rId7" Type="http://schemas.openxmlformats.org/officeDocument/2006/relationships/image" Target="../media/image72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hyperlink" Target="https://qgis.org/en/site/getinvolved/development/roadmap.html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qgis.org/en/site/forusers/visualchangelogs.html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7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qgis.org/en/site/forusers/download.html" TargetMode="External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7.png"/><Relationship Id="rId9" Type="http://schemas.openxmlformats.org/officeDocument/2006/relationships/image" Target="../media/image48.png"/><Relationship Id="rId5" Type="http://schemas.openxmlformats.org/officeDocument/2006/relationships/image" Target="../media/image53.jp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3.png"/><Relationship Id="rId13" Type="http://schemas.openxmlformats.org/officeDocument/2006/relationships/image" Target="../media/image65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9" Type="http://schemas.openxmlformats.org/officeDocument/2006/relationships/image" Target="../media/image67.png"/><Relationship Id="rId15" Type="http://schemas.openxmlformats.org/officeDocument/2006/relationships/hyperlink" Target="https://docs.qgis.org/3.22/en/docs/user_manual/working_with_ogc/ogc_client_support.html" TargetMode="External"/><Relationship Id="rId14" Type="http://schemas.openxmlformats.org/officeDocument/2006/relationships/image" Target="../media/image68.png"/><Relationship Id="rId16" Type="http://schemas.openxmlformats.org/officeDocument/2006/relationships/hyperlink" Target="https://docs.qgis.org/3.22/en/docs/user_manual/managing_data_source/supported_data.html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61.jpg"/><Relationship Id="rId8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cutt.ly/mGLqLlE" TargetMode="External"/><Relationship Id="rId10" Type="http://schemas.openxmlformats.org/officeDocument/2006/relationships/hyperlink" Target="https://www.facebook.com/QGIS" TargetMode="External"/><Relationship Id="rId13" Type="http://schemas.openxmlformats.org/officeDocument/2006/relationships/image" Target="../media/image62.jpg"/><Relationship Id="rId12" Type="http://schemas.openxmlformats.org/officeDocument/2006/relationships/hyperlink" Target="https://cutt.ly/lGLqBY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qgis.portugal@gmail.com" TargetMode="External"/><Relationship Id="rId4" Type="http://schemas.openxmlformats.org/officeDocument/2006/relationships/hyperlink" Target="https://qgis.org/en/site/forusers/support.html" TargetMode="External"/><Relationship Id="rId9" Type="http://schemas.openxmlformats.org/officeDocument/2006/relationships/hyperlink" Target="https://www.facebook.com/QGISPT/" TargetMode="External"/><Relationship Id="rId14" Type="http://schemas.openxmlformats.org/officeDocument/2006/relationships/image" Target="../media/image70.png"/><Relationship Id="rId5" Type="http://schemas.openxmlformats.org/officeDocument/2006/relationships/hyperlink" Target="https://www.qgis.pt/" TargetMode="External"/><Relationship Id="rId6" Type="http://schemas.openxmlformats.org/officeDocument/2006/relationships/hyperlink" Target="https://www.qgis.org/" TargetMode="External"/><Relationship Id="rId7" Type="http://schemas.openxmlformats.org/officeDocument/2006/relationships/hyperlink" Target="https://www.twitter.com/qgispt" TargetMode="External"/><Relationship Id="rId8" Type="http://schemas.openxmlformats.org/officeDocument/2006/relationships/hyperlink" Target="https://www.twitter.com/qgi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hyperlink" Target="https://opensource.org/" TargetMode="External"/><Relationship Id="rId8" Type="http://schemas.openxmlformats.org/officeDocument/2006/relationships/hyperlink" Target="http://www.esop.pt/open-sourc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hyperlink" Target="https://qgis.org/site/forusers/commercial_support.html" TargetMode="External"/><Relationship Id="rId6" Type="http://schemas.openxmlformats.org/officeDocument/2006/relationships/hyperlink" Target="https://qgis.org/site/forusers/commercial_support.html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13" Type="http://schemas.openxmlformats.org/officeDocument/2006/relationships/image" Target="../media/image26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8.gif"/><Relationship Id="rId15" Type="http://schemas.openxmlformats.org/officeDocument/2006/relationships/image" Target="../media/image31.jpg"/><Relationship Id="rId14" Type="http://schemas.openxmlformats.org/officeDocument/2006/relationships/image" Target="../media/image20.gif"/><Relationship Id="rId16" Type="http://schemas.openxmlformats.org/officeDocument/2006/relationships/hyperlink" Target="https://qgis.org/en/site/about/case_studies/index.html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4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hyperlink" Target="https://qgis.org/en/site/getinvolved/governance/finance/index.html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hyperlink" Target="https://qgis.org/en/site/forusers/visualchangelogs.html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hyperlink" Target="https://www.transifex.com/qgis/QGI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hyperlink" Target="https://github.com/qgis/QGIS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github.com/qgis/QGIS" TargetMode="External"/><Relationship Id="rId7" Type="http://schemas.openxmlformats.org/officeDocument/2006/relationships/hyperlink" Target="https://www.youtube.com/watch?v=281H57OcjFM" TargetMode="External"/><Relationship Id="rId8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c/KartozaGeo/videos" TargetMode="External"/><Relationship Id="rId10" Type="http://schemas.openxmlformats.org/officeDocument/2006/relationships/hyperlink" Target="https://www.youtube.com/channel/UCGS162t4hkOA0b35ucf1yng/videos" TargetMode="External"/><Relationship Id="rId13" Type="http://schemas.openxmlformats.org/officeDocument/2006/relationships/hyperlink" Target="https://www.qgis.pt/blog/" TargetMode="External"/><Relationship Id="rId12" Type="http://schemas.openxmlformats.org/officeDocument/2006/relationships/hyperlink" Target="https://plugins.qgis.org/pla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hyperlink" Target="http://www.iste.co.uk/search.php?s=qgis" TargetMode="External"/><Relationship Id="rId15" Type="http://schemas.openxmlformats.org/officeDocument/2006/relationships/hyperlink" Target="https://spatialthoughts.com/resources/" TargetMode="External"/><Relationship Id="rId14" Type="http://schemas.openxmlformats.org/officeDocument/2006/relationships/hyperlink" Target="https://www.qgistutorials.com/en/" TargetMode="External"/><Relationship Id="rId17" Type="http://schemas.openxmlformats.org/officeDocument/2006/relationships/image" Target="../media/image32.png"/><Relationship Id="rId16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hyperlink" Target="https://qgis.org/en/site/forusers/index.html" TargetMode="External"/><Relationship Id="rId18" Type="http://schemas.openxmlformats.org/officeDocument/2006/relationships/image" Target="../media/image34.png"/><Relationship Id="rId7" Type="http://schemas.openxmlformats.org/officeDocument/2006/relationships/hyperlink" Target="https://qgis.org/en/site/forusers/books/index.html" TargetMode="External"/><Relationship Id="rId8" Type="http://schemas.openxmlformats.org/officeDocument/2006/relationships/hyperlink" Target="https://locatepres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91" y="604472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937" y="5905899"/>
            <a:ext cx="2257196" cy="108011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ctrTitle"/>
          </p:nvPr>
        </p:nvSpPr>
        <p:spPr>
          <a:xfrm>
            <a:off x="1524000" y="2423159"/>
            <a:ext cx="9144000" cy="10868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6000"/>
              <a:buFont typeface="Fira Sans"/>
              <a:buNone/>
            </a:pPr>
            <a:r>
              <a:rPr b="1" lang="pt-PT">
                <a:solidFill>
                  <a:srgbClr val="92D050"/>
                </a:solidFill>
                <a:latin typeface="Fira Sans"/>
                <a:ea typeface="Fira Sans"/>
                <a:cs typeface="Fira Sans"/>
                <a:sym typeface="Fira Sans"/>
              </a:rPr>
              <a:t>Projeto QGIS</a:t>
            </a:r>
            <a:endParaRPr b="1">
              <a:solidFill>
                <a:srgbClr val="92D05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PT">
                <a:latin typeface="Fira Sans"/>
                <a:ea typeface="Fira Sans"/>
                <a:cs typeface="Fira Sans"/>
                <a:sym typeface="Fira Sans"/>
              </a:rPr>
              <a:t>O QGIS como ferramenta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PT">
                <a:latin typeface="Fira Sans"/>
                <a:ea typeface="Fira Sans"/>
                <a:cs typeface="Fira Sans"/>
                <a:sym typeface="Fira Sans"/>
              </a:rPr>
              <a:t>de apoio ao NOME_DO_ASSUNTO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0000" y="6285625"/>
            <a:ext cx="1259025" cy="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2705825" y="6114800"/>
            <a:ext cx="2180700" cy="61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Colocar logótipo da entidade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2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2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Formações Certificadas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3450098" y="6273225"/>
            <a:ext cx="653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https://qgis.org/en/site/getinvolved/certification.html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https://changelog.qgis.org/en/qgis/certifyingorganisation/list/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601425" y="1871124"/>
            <a:ext cx="6284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8524" y="524200"/>
            <a:ext cx="5693425" cy="5307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e Ecrã" id="245" name="Google Shape;24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700" y="1269989"/>
            <a:ext cx="4367405" cy="403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7800" y="3452150"/>
            <a:ext cx="3453674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3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3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RoadMap</a:t>
            </a: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 de Desenvolvimento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https://qgis.org/en/site/getinvolved/development/roadmap.html</a:t>
            </a:r>
            <a:r>
              <a:rPr lang="pt-PT" sz="1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258" name="Google Shape;258;p23"/>
          <p:cNvGraphicFramePr/>
          <p:nvPr/>
        </p:nvGraphicFramePr>
        <p:xfrm>
          <a:off x="278892" y="1826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{44AC46AE-82F7-4C35-8808-285778489EBC}</a:tableStyleId>
              </a:tblPr>
              <a:tblGrid>
                <a:gridCol w="2568200"/>
                <a:gridCol w="2568200"/>
              </a:tblGrid>
              <a:tr h="4586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Versão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Descrição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8875">
                <a:tc>
                  <a:txBody>
                    <a:bodyPr/>
                    <a:lstStyle/>
                    <a:p>
                      <a:pPr indent="-171450" lvl="0" marL="17145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i="1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Nightly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(diário)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Instável, serve principalmente para acompanhamento dos programadores.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2125">
                <a:tc>
                  <a:txBody>
                    <a:bodyPr/>
                    <a:lstStyle/>
                    <a:p>
                      <a:pPr indent="-171450" lvl="0" marL="17145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i="1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Regular Release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(4 em 4 meses) (LR)</a:t>
                      </a:r>
                      <a:endParaRPr b="0" i="0"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Estável, serve para acompanhamento de novas funcionalidades.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375">
                <a:tc>
                  <a:txBody>
                    <a:bodyPr/>
                    <a:lstStyle/>
                    <a:p>
                      <a:pPr indent="-171450" lvl="0" marL="17145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1" i="1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Long Term Release</a:t>
                      </a:r>
                      <a:r>
                        <a:rPr b="1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(1 ano) (LTR)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Mais estável. Serve em contextos de educação, formação e empresarial.</a:t>
                      </a:r>
                      <a:r>
                        <a:rPr b="0" i="0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 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9" name="Google Shape;25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429" y="556789"/>
            <a:ext cx="3961541" cy="424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7575" y="3395799"/>
            <a:ext cx="2729865" cy="248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https://qgis.org/en/site/forusers/visualchangelogs.html</a:t>
            </a:r>
            <a:r>
              <a:rPr lang="pt-PT" sz="1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4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24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Registo de Alterações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Screen Clipping" id="271" name="Google Shape;2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321" y="1366567"/>
            <a:ext cx="4904974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mapa&#10;&#10;Descrição gerada com confiança muito alta" id="272" name="Google Shape;27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6827" y="1278726"/>
            <a:ext cx="4292426" cy="41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4302284" y="6273225"/>
            <a:ext cx="35874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 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5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25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Ecossistema SIG 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Open Source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838200" y="1270000"/>
            <a:ext cx="5257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Multi Sistema Operativo (Linux, Windows, MacOS);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Instalador Windows,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Standalone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ou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OSGeo Network Installer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Multi plataformas: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QGIS Desktop;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QGIS Server – Servidor de Ligações de Mapas (OGC – WM(T)S, WFS, OAPI);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WebGIS QGIS Web Client 2;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Móvel (QField e I</a:t>
            </a:r>
            <a:r>
              <a:rPr b="0" i="1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NPUT (aka Mergin Maps))</a:t>
            </a: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</p:txBody>
      </p:sp>
      <p:pic>
        <p:nvPicPr>
          <p:cNvPr descr="QField" id="285" name="Google Shape;28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674" y="4123339"/>
            <a:ext cx="2650317" cy="170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0787" y="4126507"/>
            <a:ext cx="3072974" cy="176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1318" y="756590"/>
            <a:ext cx="4639559" cy="245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58369" y="2835716"/>
            <a:ext cx="3659133" cy="2583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e Ecrã" id="289" name="Google Shape;28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1832" y="5272572"/>
            <a:ext cx="1776248" cy="7919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4351879" y="5337879"/>
            <a:ext cx="699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Beta</a:t>
            </a:r>
            <a:endParaRPr b="1" sz="18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10">
            <a:alphaModFix/>
          </a:blip>
          <a:srcRect b="18521" l="0" r="0" t="19200"/>
          <a:stretch/>
        </p:blipFill>
        <p:spPr>
          <a:xfrm>
            <a:off x="9372600" y="5463325"/>
            <a:ext cx="1658099" cy="5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3944610" y="6550223"/>
            <a:ext cx="43027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https://qgis.org/en/site/forusers/download.html</a:t>
            </a:r>
            <a:r>
              <a:rPr lang="pt-PT" sz="1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6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p26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Interoperabilidades no QGIS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912320" y="1278037"/>
            <a:ext cx="7601759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Atualmente o QGIS permite-se ligar a diferentes formatos e serviços de dados vetoriais e raster: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✓"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Ficheiros vetoriais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(ex.: </a:t>
            </a:r>
            <a:r>
              <a:rPr i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Shapefile, KML, Geojson, Geopackage, SQLite, ESRI Personal Database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✓"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Ficheiros rasters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(ex.: </a:t>
            </a:r>
            <a:r>
              <a:rPr i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TIF, ECW, MrSID, HDF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✓"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Bases de dados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(ex.: </a:t>
            </a:r>
            <a:r>
              <a:rPr i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PostgreSQL, MSSQL , Oracle Spatial, SAP Hana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✓"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Serviços de Mapa Abertos OGC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(ex.: </a:t>
            </a:r>
            <a:r>
              <a:rPr i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WM(T)S,WFS,OAPI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✓"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Serviços de Mapas ESRI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(ex.: </a:t>
            </a:r>
            <a:r>
              <a:rPr i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ArcGIS MapServer e Feature Server)</a:t>
            </a: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8553" y="2697653"/>
            <a:ext cx="797250" cy="7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22678" y="1751675"/>
            <a:ext cx="641000" cy="6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4439" y="2091350"/>
            <a:ext cx="797264" cy="6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5628" y="2892788"/>
            <a:ext cx="865350" cy="6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95476" y="3533800"/>
            <a:ext cx="797250" cy="44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28024" y="4411912"/>
            <a:ext cx="944900" cy="70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09562" y="4588736"/>
            <a:ext cx="944900" cy="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95475" y="4145734"/>
            <a:ext cx="797250" cy="79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83745" y="3333386"/>
            <a:ext cx="2024719" cy="10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19274" y="2420125"/>
            <a:ext cx="753650" cy="7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2686500" y="6153475"/>
            <a:ext cx="811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15"/>
              </a:rPr>
              <a:t>https://docs.qgis.org/3.22/en/docs/user_manual/working_with_ogc/ogc_client_support.html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16"/>
              </a:rPr>
              <a:t>https://docs.qgis.org/3.22/en/docs/user_manual/managing_data_source/supported_data.html</a:t>
            </a:r>
            <a:r>
              <a:rPr lang="pt-PT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ctrTitle"/>
          </p:nvPr>
        </p:nvSpPr>
        <p:spPr>
          <a:xfrm>
            <a:off x="1524000" y="2742895"/>
            <a:ext cx="9144000" cy="76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ira Sans"/>
              <a:buNone/>
            </a:pPr>
            <a:r>
              <a:rPr lang="pt-PT">
                <a:latin typeface="Fira Sans"/>
                <a:ea typeface="Fira Sans"/>
                <a:cs typeface="Fira Sans"/>
                <a:sym typeface="Fira Sans"/>
              </a:rPr>
              <a:t>Obrigado pela atenção.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0" name="Google Shape;320;p27"/>
          <p:cNvSpPr txBox="1"/>
          <p:nvPr>
            <p:ph idx="1" type="subTitle"/>
          </p:nvPr>
        </p:nvSpPr>
        <p:spPr>
          <a:xfrm>
            <a:off x="2702560" y="503066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t-PT" sz="1400"/>
              <a:t>E-mail: (PT) </a:t>
            </a:r>
            <a:r>
              <a:rPr lang="pt-PT" sz="1400" u="sng">
                <a:solidFill>
                  <a:schemeClr val="hlink"/>
                </a:solidFill>
                <a:hlinkClick r:id="rId3"/>
              </a:rPr>
              <a:t>qgis.portugal@gmail.com</a:t>
            </a:r>
            <a:r>
              <a:rPr lang="pt-PT" sz="1400"/>
              <a:t>  </a:t>
            </a:r>
            <a:r>
              <a:rPr b="1" lang="pt-PT" sz="1400"/>
              <a:t>| (EN) </a:t>
            </a:r>
            <a:r>
              <a:rPr b="1" lang="pt-PT" sz="1400" u="sng">
                <a:solidFill>
                  <a:schemeClr val="hlink"/>
                </a:solidFill>
                <a:hlinkClick r:id="rId4"/>
              </a:rPr>
              <a:t>Listas de Discussão</a:t>
            </a:r>
            <a:endParaRPr b="1"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t-PT" sz="1400"/>
              <a:t>Site: (PT) </a:t>
            </a:r>
            <a:r>
              <a:rPr lang="pt-PT" sz="1400" u="sng">
                <a:solidFill>
                  <a:schemeClr val="hlink"/>
                </a:solidFill>
                <a:hlinkClick r:id="rId5"/>
              </a:rPr>
              <a:t>https://www.qgis.pt</a:t>
            </a:r>
            <a:r>
              <a:rPr lang="pt-PT" sz="1400"/>
              <a:t> </a:t>
            </a:r>
            <a:r>
              <a:rPr b="1" lang="pt-PT" sz="1400"/>
              <a:t>|</a:t>
            </a:r>
            <a:r>
              <a:rPr lang="pt-PT" sz="1400"/>
              <a:t> </a:t>
            </a:r>
            <a:r>
              <a:rPr b="1" lang="pt-PT" sz="1400"/>
              <a:t>(EN)</a:t>
            </a:r>
            <a:r>
              <a:rPr lang="pt-PT" sz="1400"/>
              <a:t> </a:t>
            </a:r>
            <a:r>
              <a:rPr lang="pt-PT" sz="1400" u="sng">
                <a:solidFill>
                  <a:schemeClr val="hlink"/>
                </a:solidFill>
                <a:hlinkClick r:id="rId6"/>
              </a:rPr>
              <a:t>https://www.qgis.org</a:t>
            </a:r>
            <a:r>
              <a:rPr lang="pt-PT" sz="1400"/>
              <a:t>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t-PT" sz="1400"/>
              <a:t>Twitter:  (PT) </a:t>
            </a:r>
            <a:r>
              <a:rPr lang="pt-PT" sz="1400" u="sng">
                <a:solidFill>
                  <a:schemeClr val="hlink"/>
                </a:solidFill>
                <a:hlinkClick r:id="rId7"/>
              </a:rPr>
              <a:t>@qgispt</a:t>
            </a:r>
            <a:r>
              <a:rPr lang="pt-PT" sz="1400"/>
              <a:t> | </a:t>
            </a:r>
            <a:r>
              <a:rPr b="1" lang="pt-PT" sz="1400"/>
              <a:t>(EN) </a:t>
            </a:r>
            <a:r>
              <a:rPr lang="pt-PT" sz="1400" u="sng">
                <a:solidFill>
                  <a:schemeClr val="hlink"/>
                </a:solidFill>
                <a:hlinkClick r:id="rId8"/>
              </a:rPr>
              <a:t>@qgis</a:t>
            </a:r>
            <a:r>
              <a:rPr lang="pt-PT" sz="1400"/>
              <a:t> </a:t>
            </a:r>
            <a:endParaRPr b="1" sz="14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t-PT" sz="1400"/>
              <a:t>Página Facebook: (PT) </a:t>
            </a:r>
            <a:r>
              <a:rPr lang="pt-PT" sz="1400" u="sng">
                <a:solidFill>
                  <a:schemeClr val="hlink"/>
                </a:solidFill>
                <a:hlinkClick r:id="rId9"/>
              </a:rPr>
              <a:t>https://www.facebook.com/QGISPT/</a:t>
            </a:r>
            <a:r>
              <a:rPr lang="pt-PT" sz="1400"/>
              <a:t> </a:t>
            </a:r>
            <a:r>
              <a:rPr b="1" lang="pt-PT" sz="1400"/>
              <a:t>| (EN)</a:t>
            </a:r>
            <a:r>
              <a:rPr lang="pt-PT" sz="1400"/>
              <a:t> </a:t>
            </a:r>
            <a:r>
              <a:rPr lang="pt-PT" sz="1400" u="sng">
                <a:solidFill>
                  <a:schemeClr val="hlink"/>
                </a:solidFill>
                <a:hlinkClick r:id="rId10"/>
              </a:rPr>
              <a:t>https://www.facebook.com/QGIS</a:t>
            </a:r>
            <a:r>
              <a:rPr lang="pt-PT" sz="1400"/>
              <a:t>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t-PT" sz="1400"/>
              <a:t>Grupo Facebook: (PT) </a:t>
            </a:r>
            <a:r>
              <a:rPr lang="pt-PT" sz="1400" u="sng">
                <a:solidFill>
                  <a:schemeClr val="hlink"/>
                </a:solidFill>
                <a:hlinkClick r:id="rId11"/>
              </a:rPr>
              <a:t>https://cutt.ly/mGLqLlE</a:t>
            </a:r>
            <a:r>
              <a:rPr lang="pt-PT" sz="1400"/>
              <a:t> </a:t>
            </a:r>
            <a:r>
              <a:rPr b="1" lang="pt-PT" sz="1400"/>
              <a:t>| (EN) </a:t>
            </a:r>
            <a:r>
              <a:rPr lang="pt-PT" sz="1400" u="sng">
                <a:solidFill>
                  <a:schemeClr val="hlink"/>
                </a:solidFill>
                <a:hlinkClick r:id="rId12"/>
              </a:rPr>
              <a:t>https://cutt.ly/lGLqBYM</a:t>
            </a:r>
            <a:r>
              <a:rPr lang="pt-PT" sz="1400"/>
              <a:t>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1752" y="3583132"/>
            <a:ext cx="696779" cy="6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23989" y="3509962"/>
            <a:ext cx="1992541" cy="93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7"/>
          <p:cNvCxnSpPr/>
          <p:nvPr/>
        </p:nvCxnSpPr>
        <p:spPr>
          <a:xfrm>
            <a:off x="4927066" y="3670593"/>
            <a:ext cx="0" cy="580549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27"/>
          <p:cNvSpPr/>
          <p:nvPr/>
        </p:nvSpPr>
        <p:spPr>
          <a:xfrm>
            <a:off x="6716850" y="3670238"/>
            <a:ext cx="2180700" cy="61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Colocar logótipo da entidade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4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4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open source </a:t>
            </a: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e gratuito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 (free*)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9930" y="1752600"/>
            <a:ext cx="1394290" cy="125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jornal&#10;&#10;Descrição gerada com confiança alta"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1769" y="2627349"/>
            <a:ext cx="2745312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9512825" y="273599"/>
            <a:ext cx="272785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P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1" lang="pt-P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free=</a:t>
            </a:r>
            <a:r>
              <a:rPr b="1" i="1" lang="pt-P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</a:t>
            </a:r>
            <a:r>
              <a:rPr b="0" i="1" lang="pt-P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r>
              <a:rPr b="0" i="0" lang="pt-P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ser de código aberto e livre para todos e não por ser gratuito.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838200" y="1431633"/>
            <a:ext cx="10759925" cy="409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Sem custos de licenciamento, iniciais e de atualização/manutenção;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</a:t>
            </a:r>
            <a:r>
              <a:rPr lang="pt-PT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tilização</a:t>
            </a: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do </a:t>
            </a:r>
            <a:r>
              <a:rPr b="0" i="1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sem qualquer restrição ao tipo de uso;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Interoperabilidade e uso de normas/formatos abertos;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u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Acesso permanente à versão mais atualizada;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Apoio constante da comunidade de utilizadores;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PT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Multiplicidade de</a:t>
            </a: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suporte comercial;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u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Financiamento de novas funcionalidades com um custo mais reduzido;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Profissionais podem exercer a sua atividade sem depender do acesso ao </a:t>
            </a:r>
            <a:r>
              <a:rPr b="0" i="1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Independência técnica das </a:t>
            </a:r>
            <a:r>
              <a:rPr b="0" i="1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 houses</a:t>
            </a:r>
            <a:r>
              <a:rPr b="0" lang="pt-PT" sz="2000" u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u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4302284" y="6273225"/>
            <a:ext cx="358743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https://opensource.org/</a:t>
            </a:r>
            <a:endParaRPr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https://www.esop.pt/open-source/</a:t>
            </a:r>
            <a:r>
              <a:rPr lang="pt-PT" sz="1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5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Breve História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631" y="1270000"/>
            <a:ext cx="2989073" cy="2303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355601" y="1270000"/>
            <a:ext cx="4343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“Nasceu” nos Estados Unidos da América em 2002;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Criado pelo Gary Sherman;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 seu objetivo inicial era ser um Visualizador de informação geográfica de base de dados PostgreSQL/PostGIS;</a:t>
            </a:r>
            <a:endParaRPr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Inicialmente era conhecido como Quantum GIS mas foi renomeado para QGIS;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7031" y="3853899"/>
            <a:ext cx="4233922" cy="207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8173" y="2338733"/>
            <a:ext cx="2642651" cy="176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31326" y="1132733"/>
            <a:ext cx="1853104" cy="184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6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– Comunidade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382534" y="6334780"/>
            <a:ext cx="54269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https://qgis.org/en/site/about/index.html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https://qgis.org/site/forusers/commercial_support.html</a:t>
            </a:r>
            <a:endParaRPr sz="1400" u="sng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812801" y="1275408"/>
            <a:ext cx="5789167" cy="4403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Projeto oficial da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Open Source Geospatial Foundation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   (OSGeo.org) desde 2007;</a:t>
            </a:r>
            <a:endParaRPr/>
          </a:p>
          <a:p>
            <a:pPr indent="-1841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É um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com uma licença de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livre,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GNU General Public License (GPL)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;</a:t>
            </a:r>
            <a:endParaRPr/>
          </a:p>
          <a:p>
            <a:pPr indent="-1841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Possui suporte para clientes empresariais através de empresas reconhecidas pelo projeto que dão suporte nas áreas de desenvolvimento, formação e apoio técnico em vários países (incluindo Portugal); </a:t>
            </a:r>
            <a:endParaRPr/>
          </a:p>
          <a:p>
            <a:pPr indent="-1841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Quais os custos associados a este tipo de projeto?</a:t>
            </a:r>
            <a:endParaRPr/>
          </a:p>
          <a:p>
            <a:pPr indent="-285750" lvl="1" marL="97155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Infraestruturas;</a:t>
            </a:r>
            <a:endParaRPr/>
          </a:p>
          <a:p>
            <a:pPr indent="-285750" lvl="1" marL="97155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1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Bug Fixing;</a:t>
            </a:r>
            <a:endParaRPr/>
          </a:p>
          <a:p>
            <a:pPr indent="-285750" lvl="1" marL="97155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Desenvolvimento de novas funcionalidades;</a:t>
            </a:r>
            <a:endParaRPr/>
          </a:p>
          <a:p>
            <a:pPr indent="-285750" lvl="1" marL="97155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etc…</a:t>
            </a:r>
            <a:endParaRPr/>
          </a:p>
          <a:p>
            <a:pPr indent="-1079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9730" y="4303968"/>
            <a:ext cx="2997518" cy="160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6729" y="1924220"/>
            <a:ext cx="1453871" cy="47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8819" y="1339691"/>
            <a:ext cx="961781" cy="48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26107" y="316906"/>
            <a:ext cx="3984764" cy="38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0" y="6064550"/>
            <a:ext cx="12192000" cy="79350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0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8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7"/>
          <p:cNvCxnSpPr/>
          <p:nvPr/>
        </p:nvCxnSpPr>
        <p:spPr>
          <a:xfrm>
            <a:off x="912321" y="6161117"/>
            <a:ext cx="0" cy="641100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type="title"/>
          </p:nvPr>
        </p:nvSpPr>
        <p:spPr>
          <a:xfrm>
            <a:off x="838200" y="365125"/>
            <a:ext cx="10515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– Quem usa? (alguns exemplos nacionais)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01" y="1737800"/>
            <a:ext cx="16764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00" y="3181500"/>
            <a:ext cx="1947006" cy="10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00" y="1606149"/>
            <a:ext cx="2436574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9526" y="4869060"/>
            <a:ext cx="2436576" cy="53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4002" y="1563938"/>
            <a:ext cx="36195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46101" y="2786700"/>
            <a:ext cx="1363287" cy="138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9798" y="2645100"/>
            <a:ext cx="4333828" cy="5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81345" y="3983475"/>
            <a:ext cx="2801726" cy="127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91877" y="3911534"/>
            <a:ext cx="2234910" cy="83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66974" y="2318824"/>
            <a:ext cx="1676399" cy="115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3190" y="5119875"/>
            <a:ext cx="1884570" cy="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3274775" y="6221350"/>
            <a:ext cx="66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https://qgis.org/en/site/about/case_studies/index.html</a:t>
            </a:r>
            <a:r>
              <a:rPr lang="pt-P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8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18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– Quanto custa manter o 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QGIS free(dom) </a:t>
            </a: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 open source?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3382534" y="6424025"/>
            <a:ext cx="58620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https://qgis.org/en/site/getinvolved/governance/finance/index.html</a:t>
            </a:r>
            <a:endParaRPr sz="1400" u="sng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Recorte de Ecrã" id="173" name="Google Shape;1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624" y="1966858"/>
            <a:ext cx="5276171" cy="3420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e Ecrã" id="174" name="Google Shape;17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5791" y="2085155"/>
            <a:ext cx="5334462" cy="32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2403013" y="1568318"/>
            <a:ext cx="1993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Receita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8386534" y="1579298"/>
            <a:ext cx="1712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Despesas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-56000" y="2364588"/>
            <a:ext cx="10618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9.580,00</a:t>
            </a:r>
            <a:r>
              <a:rPr lang="pt-PT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7497936" y="5254192"/>
            <a:ext cx="11112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33.611,46€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0709232" y="3965843"/>
            <a:ext cx="11881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97.489,01 €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6575791" y="4567172"/>
            <a:ext cx="11608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20.200,20€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4803137" y="4169878"/>
            <a:ext cx="11977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109.631,74</a:t>
            </a:r>
            <a:r>
              <a:rPr lang="pt-PT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472649" y="4397895"/>
            <a:ext cx="13484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60.009,91€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2711860" y="3596511"/>
            <a:ext cx="13756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179.221,65€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8624904" y="3596511"/>
            <a:ext cx="1353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211.611,31€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60915" y="5569020"/>
            <a:ext cx="51889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Relatório de Contas do Projeto 2020. Fonte: QGIS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9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19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Formas de Donativos: Patrocinadores e Micro donativos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Recorte de Ecrã" id="196" name="Google Shape;1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3648" y="860896"/>
            <a:ext cx="2450712" cy="50274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19"/>
          <p:cNvGraphicFramePr/>
          <p:nvPr/>
        </p:nvGraphicFramePr>
        <p:xfrm>
          <a:off x="327287" y="3289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{44AC46AE-82F7-4C35-8808-285778489EBC}</a:tableStyleId>
              </a:tblPr>
              <a:tblGrid>
                <a:gridCol w="2453050"/>
                <a:gridCol w="811225"/>
              </a:tblGrid>
              <a:tr h="58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Nível de patrocínio</a:t>
                      </a:r>
                      <a:endParaRPr b="1"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Valor (Euros)</a:t>
                      </a:r>
                      <a:endParaRPr b="1"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Patrocínio em destaque</a:t>
                      </a:r>
                      <a:endParaRPr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27,000+</a:t>
                      </a:r>
                      <a:endParaRPr/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1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Grande Patrocínio</a:t>
                      </a:r>
                      <a:endParaRPr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9,000+</a:t>
                      </a:r>
                      <a:endParaRPr/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1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Médio Patrocínio</a:t>
                      </a:r>
                      <a:endParaRPr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3,000+</a:t>
                      </a:r>
                      <a:endParaRPr/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Pequeno patrocínio</a:t>
                      </a:r>
                      <a:endParaRPr sz="1600" u="none" cap="none" strike="noStrike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u="none" cap="none" strike="noStrike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500+</a:t>
                      </a:r>
                      <a:endParaRPr/>
                    </a:p>
                  </a:txBody>
                  <a:tcPr marT="45575" marB="45575" marR="45575" marL="45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Recorte de Ecrã" id="198" name="Google Shape;1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5773" y="2514546"/>
            <a:ext cx="5067855" cy="339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327287" y="1376800"/>
            <a:ext cx="393847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Micro donativo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Donativo em nome individual através de transferência bancária de valor variável.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Patrocinadores Sustentáveis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Empresas ou organizações que apoiam o projeto de forma sustentável.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3317628" y="6550223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https://qgis.org/en/site/forusers/visualchangelogs.html</a:t>
            </a:r>
            <a:r>
              <a:rPr lang="pt-PT" sz="1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0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20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</a:t>
            </a:r>
            <a:r>
              <a:rPr b="1" i="1" lang="pt-PT" sz="2000">
                <a:latin typeface="Fira Sans"/>
                <a:ea typeface="Fira Sans"/>
                <a:cs typeface="Fira Sans"/>
                <a:sym typeface="Fira Sans"/>
              </a:rPr>
              <a:t>Código fonte e formas de colaboração voluntária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5">
            <a:alphaModFix/>
          </a:blip>
          <a:srcRect b="0" l="0" r="17034" t="0"/>
          <a:stretch/>
        </p:blipFill>
        <p:spPr>
          <a:xfrm>
            <a:off x="7182337" y="1143056"/>
            <a:ext cx="4659144" cy="3158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3969457" y="6334780"/>
            <a:ext cx="4253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https://github.com/qgis/QGIS</a:t>
            </a:r>
            <a:endParaRPr sz="1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https://www.youtube.com/watch?v=281H57OcjFM</a:t>
            </a:r>
            <a:r>
              <a:rPr lang="pt-PT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8">
            <a:alphaModFix/>
          </a:blip>
          <a:srcRect b="0" l="52372" r="0" t="0"/>
          <a:stretch/>
        </p:blipFill>
        <p:spPr>
          <a:xfrm>
            <a:off x="9741408" y="4507371"/>
            <a:ext cx="2359152" cy="13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329184" y="1627632"/>
            <a:ext cx="517550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Plataforma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Github (</a:t>
            </a:r>
            <a:r>
              <a:rPr lang="pt-PT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https://github.com/qgis/QGIS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Reportar Erros (Bugs)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pedir novas funcionalidades (</a:t>
            </a:r>
            <a:r>
              <a:rPr b="0" i="1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Feature Request</a:t>
            </a: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);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Contribuição em código para:</a:t>
            </a:r>
            <a:endParaRPr/>
          </a:p>
          <a:p>
            <a:pPr indent="-285750" lvl="2" marL="12001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Correção de Bugs;</a:t>
            </a:r>
            <a:endParaRPr/>
          </a:p>
          <a:p>
            <a:pPr indent="-285750" lvl="2" marL="12001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Criar novas funcionalidades;</a:t>
            </a:r>
            <a:endParaRPr/>
          </a:p>
          <a:p>
            <a:pPr indent="-285750" lvl="2" marL="12001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Escrever documentação.</a:t>
            </a:r>
            <a:endParaRPr/>
          </a:p>
          <a:p>
            <a:pPr indent="-1841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Plataforma de tradução 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Transifex (</a:t>
            </a:r>
            <a:r>
              <a:rPr i="1" lang="pt-PT" sz="16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https://www.transifex.com/qgis/QGIS</a:t>
            </a:r>
            <a:r>
              <a:rPr i="1"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)</a:t>
            </a:r>
            <a:r>
              <a:rPr lang="pt-PT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Desktop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Website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pt-PT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Documentação</a:t>
            </a:r>
            <a:endParaRPr/>
          </a:p>
        </p:txBody>
      </p:sp>
      <p:pic>
        <p:nvPicPr>
          <p:cNvPr descr="Recorte de Ecrã" id="215" name="Google Shape;21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54222" y="3055889"/>
            <a:ext cx="3937652" cy="29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0" y="6064550"/>
            <a:ext cx="12192000" cy="793450"/>
          </a:xfrm>
          <a:prstGeom prst="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36000">
                <a:srgbClr val="C4E0B2"/>
              </a:gs>
              <a:gs pos="88831">
                <a:srgbClr val="92D05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" y="6064550"/>
            <a:ext cx="753635" cy="7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74" y="5983761"/>
            <a:ext cx="2155127" cy="103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1"/>
          <p:cNvCxnSpPr/>
          <p:nvPr/>
        </p:nvCxnSpPr>
        <p:spPr>
          <a:xfrm>
            <a:off x="912321" y="6161117"/>
            <a:ext cx="0" cy="640998"/>
          </a:xfrm>
          <a:prstGeom prst="straightConnector1">
            <a:avLst/>
          </a:prstGeom>
          <a:noFill/>
          <a:ln cap="flat" cmpd="sng" w="15875">
            <a:solidFill>
              <a:srgbClr val="5896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21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None/>
            </a:pPr>
            <a:r>
              <a:rPr b="1" lang="pt-PT" sz="2000">
                <a:latin typeface="Fira Sans"/>
                <a:ea typeface="Fira Sans"/>
                <a:cs typeface="Fira Sans"/>
                <a:sym typeface="Fira Sans"/>
              </a:rPr>
              <a:t>Projeto QGIS  - Recursos de Apoio</a:t>
            </a:r>
            <a:endParaRPr b="1" i="1" sz="2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PT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‹#›</a:t>
            </a:fld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Uma imagem com fotografia&#10;&#10;Descrição gerada com confiança alta" id="226" name="Google Shape;2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5051" y="3509947"/>
            <a:ext cx="4608749" cy="21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3535442" y="6519446"/>
            <a:ext cx="51211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u="sng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https://qgis.org/en/site/forusers/index.html</a:t>
            </a:r>
            <a:r>
              <a:rPr lang="pt-PT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92674" y="1270000"/>
            <a:ext cx="6284007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Livros: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https://qgis.org/en/site/forusers/books/index.html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https://locatepress.com/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http://www.iste.co.uk/search.php?s=qgis</a:t>
            </a: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Canais do </a:t>
            </a:r>
            <a:r>
              <a:rPr b="1" i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https://www.youtube.com/channel/UCGS162t4hkOA0b35ucf1yng/videos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https://www.youtube.com/c/KartozaGeo/videos</a:t>
            </a: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https://plugins.qgis.org/planet/</a:t>
            </a: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https://www.qgis.pt/blog/</a:t>
            </a: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https://www.qgistutorials.com/en/</a:t>
            </a: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PT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https://spatialthoughts.com/resources/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corte de Ecrã" id="229" name="Google Shape;229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89031" y="817562"/>
            <a:ext cx="3586338" cy="2400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e Ecrã" id="230" name="Google Shape;230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070537" y="4684276"/>
            <a:ext cx="704832" cy="935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rte de Ecrã" id="231" name="Google Shape;231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53829" y="4678476"/>
            <a:ext cx="1539305" cy="94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